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3" r:id="rId14"/>
    <p:sldId id="270" r:id="rId15"/>
    <p:sldId id="269" r:id="rId16"/>
    <p:sldId id="265" r:id="rId17"/>
    <p:sldId id="271" r:id="rId18"/>
    <p:sldId id="272" r:id="rId19"/>
    <p:sldId id="292" r:id="rId20"/>
    <p:sldId id="274" r:id="rId21"/>
    <p:sldId id="275" r:id="rId22"/>
    <p:sldId id="276" r:id="rId23"/>
    <p:sldId id="277" r:id="rId24"/>
    <p:sldId id="291" r:id="rId25"/>
    <p:sldId id="278" r:id="rId26"/>
    <p:sldId id="279" r:id="rId27"/>
    <p:sldId id="290" r:id="rId28"/>
    <p:sldId id="280" r:id="rId29"/>
    <p:sldId id="281" r:id="rId30"/>
    <p:sldId id="282" r:id="rId31"/>
    <p:sldId id="283" r:id="rId32"/>
    <p:sldId id="284" r:id="rId33"/>
    <p:sldId id="285" r:id="rId34"/>
    <p:sldId id="289" r:id="rId35"/>
    <p:sldId id="286" r:id="rId36"/>
    <p:sldId id="287" r:id="rId37"/>
    <p:sldId id="288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7A2D76F-DB6C-4CB8-A505-08A88CF4896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73"/>
            <p14:sldId id="270"/>
            <p14:sldId id="269"/>
            <p14:sldId id="265"/>
            <p14:sldId id="271"/>
            <p14:sldId id="272"/>
            <p14:sldId id="292"/>
          </p14:sldIdLst>
        </p14:section>
        <p14:section name="タイトルなしのセクション" id="{0D2C2F0A-5B2A-49D4-8DD3-6DA46913C920}">
          <p14:sldIdLst>
            <p14:sldId id="274"/>
            <p14:sldId id="275"/>
            <p14:sldId id="276"/>
            <p14:sldId id="277"/>
            <p14:sldId id="291"/>
            <p14:sldId id="278"/>
            <p14:sldId id="279"/>
            <p14:sldId id="290"/>
            <p14:sldId id="280"/>
            <p14:sldId id="281"/>
            <p14:sldId id="282"/>
            <p14:sldId id="283"/>
            <p14:sldId id="284"/>
            <p14:sldId id="285"/>
            <p14:sldId id="289"/>
            <p14:sldId id="286"/>
            <p14:sldId id="287"/>
            <p14:sldId id="288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37" autoAdjust="0"/>
  </p:normalViewPr>
  <p:slideViewPr>
    <p:cSldViewPr snapToGrid="0">
      <p:cViewPr varScale="1">
        <p:scale>
          <a:sx n="111" d="100"/>
          <a:sy n="111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5A2C5-8C15-4E62-BB4B-90FB4556BA98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505AA-E6DE-400D-9E1C-EA1891F8C8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073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39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0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719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94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18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8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71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854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45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67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117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8CDE1-46CC-413F-B095-7593F5F458CC}" type="datetimeFigureOut">
              <a:rPr kumimoji="1" lang="ja-JP" altLang="en-US" smtClean="0"/>
              <a:t>2016/8/13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0558-2A04-495B-856E-7CEDF080C2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43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機械学習と深層学習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2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02_</a:t>
            </a:r>
            <a:r>
              <a:rPr kumimoji="1" lang="ja-JP" altLang="en-US" dirty="0" smtClean="0"/>
              <a:t>機械学習の基礎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59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9950" cy="59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5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15042" cy="437428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1927"/>
          <a:stretch/>
        </p:blipFill>
        <p:spPr>
          <a:xfrm>
            <a:off x="3108889" y="0"/>
            <a:ext cx="2977972" cy="22305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784" y="2225962"/>
            <a:ext cx="2977972" cy="417039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98" y="0"/>
            <a:ext cx="2977972" cy="46337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6"/>
          <a:srcRect t="31030"/>
          <a:stretch/>
        </p:blipFill>
        <p:spPr>
          <a:xfrm>
            <a:off x="9152107" y="-7098"/>
            <a:ext cx="2977972" cy="299140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107" y="2984306"/>
            <a:ext cx="2977972" cy="367612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b="50729"/>
          <a:stretch/>
        </p:blipFill>
        <p:spPr>
          <a:xfrm>
            <a:off x="18535" y="4374282"/>
            <a:ext cx="2977972" cy="228615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b="70834"/>
          <a:stretch/>
        </p:blipFill>
        <p:spPr>
          <a:xfrm>
            <a:off x="6061756" y="4633773"/>
            <a:ext cx="2977972" cy="12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8680" cy="8288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863"/>
            <a:ext cx="4118680" cy="63660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36" y="0"/>
            <a:ext cx="4118680" cy="63745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72" y="0"/>
            <a:ext cx="4118680" cy="557132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472" y="5614869"/>
            <a:ext cx="4127225" cy="27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793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06947" cy="40648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26739"/>
          <a:stretch/>
        </p:blipFill>
        <p:spPr>
          <a:xfrm>
            <a:off x="1" y="4064899"/>
            <a:ext cx="4006947" cy="42880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388" y="1551001"/>
            <a:ext cx="4006947" cy="52322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71213"/>
          <a:stretch/>
        </p:blipFill>
        <p:spPr>
          <a:xfrm>
            <a:off x="4088388" y="6783213"/>
            <a:ext cx="4006947" cy="13488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775" y="3294193"/>
            <a:ext cx="4015226" cy="393243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29698"/>
          <a:stretch/>
        </p:blipFill>
        <p:spPr>
          <a:xfrm>
            <a:off x="8176775" y="0"/>
            <a:ext cx="4006947" cy="329419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73502"/>
          <a:stretch/>
        </p:blipFill>
        <p:spPr>
          <a:xfrm>
            <a:off x="4088388" y="0"/>
            <a:ext cx="4006947" cy="155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9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4315" cy="22387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299"/>
            <a:ext cx="4135770" cy="62207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57" y="14514"/>
            <a:ext cx="4135770" cy="457156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6483"/>
          <a:stretch/>
        </p:blipFill>
        <p:spPr>
          <a:xfrm>
            <a:off x="4187857" y="4586078"/>
            <a:ext cx="4135770" cy="370157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714" y="2064752"/>
            <a:ext cx="4135770" cy="647709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714" y="8516211"/>
            <a:ext cx="4135770" cy="10339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65068"/>
          <a:stretch/>
        </p:blipFill>
        <p:spPr>
          <a:xfrm>
            <a:off x="8375714" y="14514"/>
            <a:ext cx="4135770" cy="203572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458200" y="3474720"/>
            <a:ext cx="2385060" cy="15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065495" y="2087557"/>
            <a:ext cx="84871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458200" y="3671613"/>
            <a:ext cx="2385060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458200" y="3884973"/>
            <a:ext cx="2385060" cy="1524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294095" y="2087557"/>
            <a:ext cx="84871" cy="1524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951397" y="2087557"/>
            <a:ext cx="84871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758231" y="2478191"/>
            <a:ext cx="93358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017995" y="2478191"/>
            <a:ext cx="84871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870205" y="2087557"/>
            <a:ext cx="93358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488792" y="2087557"/>
            <a:ext cx="93358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781341" y="2087557"/>
            <a:ext cx="216000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640264" y="2087557"/>
            <a:ext cx="93358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026729" y="2087557"/>
            <a:ext cx="102694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645316" y="2087557"/>
            <a:ext cx="102694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1794501" y="2087557"/>
            <a:ext cx="102694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052971" y="2087557"/>
            <a:ext cx="234000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764435" y="2478191"/>
            <a:ext cx="102694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74149" y="3071386"/>
            <a:ext cx="216000" cy="1524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045779" y="3071386"/>
            <a:ext cx="234000" cy="15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211942" y="2261072"/>
            <a:ext cx="26561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状態遷移によって将来増える報酬（勾配の近似）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10394596" y="2045629"/>
            <a:ext cx="1534176" cy="2204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547527" y="2251417"/>
            <a:ext cx="1821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FF0000"/>
                </a:solidFill>
              </a:rPr>
              <a:t>現在の状態において得る報酬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33" name="直線コネクタ 32"/>
          <p:cNvCxnSpPr>
            <a:stCxn id="10" idx="2"/>
          </p:cNvCxnSpPr>
          <p:nvPr/>
        </p:nvCxnSpPr>
        <p:spPr>
          <a:xfrm flipH="1">
            <a:off x="9938710" y="2239957"/>
            <a:ext cx="169221" cy="444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0559253" y="2261072"/>
            <a:ext cx="115654" cy="4282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96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1857" cy="4923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111" y="0"/>
            <a:ext cx="4011857" cy="49899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143" y="0"/>
            <a:ext cx="4011857" cy="6258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9227818" y="922020"/>
                <a:ext cx="28575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のとき，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を比較して大きい方を選択</a:t>
                </a:r>
                <a:endParaRPr kumimoji="1" lang="ja-JP" alt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18" y="922020"/>
                <a:ext cx="2857502" cy="253916"/>
              </a:xfrm>
              <a:prstGeom prst="rect">
                <a:avLst/>
              </a:prstGeom>
              <a:blipFill rotWithShape="0"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9227818" y="-60960"/>
                <a:ext cx="28575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のとき，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のどちらか一方をランダムに選択</a:t>
                </a:r>
                <a:endParaRPr kumimoji="1" lang="ja-JP" alt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18" y="-60960"/>
                <a:ext cx="2857502" cy="246221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4441172" y="480060"/>
                <a:ext cx="11315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kumimoji="1"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kumimoji="1"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72" y="480060"/>
                <a:ext cx="1131592" cy="2616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6447168" y="480060"/>
                <a:ext cx="10617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ja-JP" sz="1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=2∗</m:t>
                    </m:r>
                    <m:r>
                      <a:rPr kumimoji="1" lang="en-US" altLang="ja-JP" sz="1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𝑜𝑙𝑑</m:t>
                    </m:r>
                    <m:r>
                      <a:rPr kumimoji="1" lang="en-US" altLang="ja-JP" sz="1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ja-JP" sz="1100" dirty="0" smtClean="0">
                    <a:solidFill>
                      <a:srgbClr val="00B050"/>
                    </a:solidFill>
                  </a:rPr>
                  <a:t>2</a:t>
                </a:r>
                <a:endParaRPr kumimoji="1" lang="ja-JP" altLang="en-US" sz="11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168" y="480060"/>
                <a:ext cx="1061766" cy="261610"/>
              </a:xfrm>
              <a:prstGeom prst="rect">
                <a:avLst/>
              </a:prstGeom>
              <a:blipFill rotWithShape="0">
                <a:blip r:embed="rId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5389934" y="73849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148634" y="11513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573959" y="16085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054126" y="11513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304826" y="16085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035693" y="16085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886593" y="1606005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81475" y="73849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27425" y="11513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941625" y="16085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532917" y="11513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72492" y="16085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403359" y="16085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254259" y="1606005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111062" y="1804005"/>
            <a:ext cx="1049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rgbClr val="0070C0"/>
                </a:solidFill>
              </a:rPr>
              <a:t>最下段では</a:t>
            </a:r>
            <a:r>
              <a:rPr lang="en-US" altLang="ja-JP" sz="1000" dirty="0" smtClean="0">
                <a:solidFill>
                  <a:srgbClr val="0070C0"/>
                </a:solidFill>
              </a:rPr>
              <a:t>s &gt; 6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745553" y="1775094"/>
            <a:ext cx="3017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solidFill>
                  <a:srgbClr val="0070C0"/>
                </a:solidFill>
              </a:rPr>
              <a:t>サンプルで</a:t>
            </a:r>
            <a:r>
              <a:rPr lang="ja-JP" altLang="en-US" sz="1000" dirty="0" smtClean="0">
                <a:solidFill>
                  <a:srgbClr val="0070C0"/>
                </a:solidFill>
              </a:rPr>
              <a:t>は</a:t>
            </a:r>
            <a:r>
              <a:rPr lang="ja-JP" altLang="en-US" sz="1000" dirty="0">
                <a:solidFill>
                  <a:srgbClr val="0070C0"/>
                </a:solidFill>
              </a:rPr>
              <a:t>，</a:t>
            </a:r>
            <a:r>
              <a:rPr lang="ja-JP" altLang="en-US" sz="1000" dirty="0" smtClean="0">
                <a:solidFill>
                  <a:srgbClr val="0070C0"/>
                </a:solidFill>
              </a:rPr>
              <a:t>報酬が得られるのは</a:t>
            </a:r>
            <a:r>
              <a:rPr lang="en-US" altLang="ja-JP" sz="1000" dirty="0" smtClean="0">
                <a:solidFill>
                  <a:srgbClr val="0070C0"/>
                </a:solidFill>
              </a:rPr>
              <a:t>s = 14 </a:t>
            </a:r>
            <a:r>
              <a:rPr lang="ja-JP" altLang="en-US" sz="1000" dirty="0" smtClean="0">
                <a:solidFill>
                  <a:srgbClr val="0070C0"/>
                </a:solidFill>
              </a:rPr>
              <a:t>の時だけ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047538" y="1949669"/>
            <a:ext cx="1890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これを事前に定義するのは人間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752863" y="5295826"/>
            <a:ext cx="19460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報酬が得られないパスでは、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初期値が維持される</a:t>
            </a:r>
            <a:endParaRPr kumimoji="1" lang="en-US" altLang="ja-JP" sz="900" dirty="0" smtClean="0"/>
          </a:p>
          <a:p>
            <a:endParaRPr lang="en-US" altLang="ja-JP" sz="900" dirty="0"/>
          </a:p>
          <a:p>
            <a:r>
              <a:rPr lang="ja-JP" altLang="en-US" sz="900" dirty="0"/>
              <a:t>学習が</a:t>
            </a:r>
            <a:r>
              <a:rPr kumimoji="1" lang="ja-JP" altLang="en-US" sz="900" dirty="0" smtClean="0"/>
              <a:t>初期値に依存しないように、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たまにランダムに行動する。</a:t>
            </a:r>
            <a:endParaRPr kumimoji="1" lang="ja-JP" altLang="en-US" sz="900" dirty="0"/>
          </a:p>
        </p:txBody>
      </p:sp>
      <p:sp>
        <p:nvSpPr>
          <p:cNvPr id="27" name="正方形/長方形 26"/>
          <p:cNvSpPr/>
          <p:nvPr/>
        </p:nvSpPr>
        <p:spPr>
          <a:xfrm>
            <a:off x="11042213" y="5110366"/>
            <a:ext cx="321891" cy="19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吹き出し 27"/>
          <p:cNvSpPr/>
          <p:nvPr/>
        </p:nvSpPr>
        <p:spPr>
          <a:xfrm>
            <a:off x="10124890" y="5496717"/>
            <a:ext cx="820556" cy="257908"/>
          </a:xfrm>
          <a:prstGeom prst="wedgeRectCallout">
            <a:avLst>
              <a:gd name="adj1" fmla="val 61876"/>
              <a:gd name="adj2" fmla="val -110379"/>
            </a:avLst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800" dirty="0" smtClean="0"/>
              <a:t>ここでしか</a:t>
            </a:r>
            <a:endParaRPr kumimoji="1" lang="en-US" altLang="ja-JP" sz="800" dirty="0" smtClean="0"/>
          </a:p>
          <a:p>
            <a:pPr algn="ctr"/>
            <a:r>
              <a:rPr kumimoji="1" lang="ja-JP" altLang="en-US" sz="800" dirty="0" smtClean="0"/>
              <a:t>報酬を得ない</a:t>
            </a:r>
            <a:endParaRPr kumimoji="1" lang="ja-JP" altLang="en-US" sz="800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1387" y="6481764"/>
            <a:ext cx="3232247" cy="234328"/>
          </a:xfrm>
          <a:prstGeom prst="rect">
            <a:avLst/>
          </a:prstGeom>
        </p:spPr>
      </p:pic>
      <p:cxnSp>
        <p:nvCxnSpPr>
          <p:cNvPr id="32" name="直線コネクタ 31"/>
          <p:cNvCxnSpPr/>
          <p:nvPr/>
        </p:nvCxnSpPr>
        <p:spPr>
          <a:xfrm>
            <a:off x="10538217" y="6700852"/>
            <a:ext cx="66137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3" name="フリーフォーム 32"/>
          <p:cNvSpPr/>
          <p:nvPr/>
        </p:nvSpPr>
        <p:spPr>
          <a:xfrm>
            <a:off x="11140440" y="5349240"/>
            <a:ext cx="474221" cy="1351612"/>
          </a:xfrm>
          <a:custGeom>
            <a:avLst/>
            <a:gdLst>
              <a:gd name="connsiteX0" fmla="*/ 0 w 474221"/>
              <a:gd name="connsiteY0" fmla="*/ 1363980 h 1363980"/>
              <a:gd name="connsiteX1" fmla="*/ 396240 w 474221"/>
              <a:gd name="connsiteY1" fmla="*/ 754380 h 1363980"/>
              <a:gd name="connsiteX2" fmla="*/ 464820 w 474221"/>
              <a:gd name="connsiteY2" fmla="*/ 312420 h 1363980"/>
              <a:gd name="connsiteX3" fmla="*/ 266700 w 474221"/>
              <a:gd name="connsiteY3" fmla="*/ 0 h 136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21" h="1363980">
                <a:moveTo>
                  <a:pt x="0" y="1363980"/>
                </a:moveTo>
                <a:cubicBezTo>
                  <a:pt x="159385" y="1146810"/>
                  <a:pt x="318770" y="929640"/>
                  <a:pt x="396240" y="754380"/>
                </a:cubicBezTo>
                <a:cubicBezTo>
                  <a:pt x="473710" y="579120"/>
                  <a:pt x="486410" y="438150"/>
                  <a:pt x="464820" y="312420"/>
                </a:cubicBezTo>
                <a:cubicBezTo>
                  <a:pt x="443230" y="186690"/>
                  <a:pt x="354965" y="93345"/>
                  <a:pt x="2667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>
            <a:off x="8682664" y="6700852"/>
            <a:ext cx="4968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5" name="正方形/長方形 34"/>
          <p:cNvSpPr/>
          <p:nvPr/>
        </p:nvSpPr>
        <p:spPr>
          <a:xfrm>
            <a:off x="10317628" y="4660786"/>
            <a:ext cx="321891" cy="19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7573467" y="4506987"/>
            <a:ext cx="2774493" cy="2175753"/>
          </a:xfrm>
          <a:custGeom>
            <a:avLst/>
            <a:gdLst>
              <a:gd name="connsiteX0" fmla="*/ 1136193 w 2774493"/>
              <a:gd name="connsiteY0" fmla="*/ 2175753 h 2175753"/>
              <a:gd name="connsiteX1" fmla="*/ 557073 w 2774493"/>
              <a:gd name="connsiteY1" fmla="*/ 1855713 h 2175753"/>
              <a:gd name="connsiteX2" fmla="*/ 31293 w 2774493"/>
              <a:gd name="connsiteY2" fmla="*/ 1314693 h 2175753"/>
              <a:gd name="connsiteX3" fmla="*/ 137973 w 2774493"/>
              <a:gd name="connsiteY3" fmla="*/ 788913 h 2175753"/>
              <a:gd name="connsiteX4" fmla="*/ 778053 w 2774493"/>
              <a:gd name="connsiteY4" fmla="*/ 186933 h 2175753"/>
              <a:gd name="connsiteX5" fmla="*/ 1654353 w 2774493"/>
              <a:gd name="connsiteY5" fmla="*/ 49773 h 2175753"/>
              <a:gd name="connsiteX6" fmla="*/ 2523033 w 2774493"/>
              <a:gd name="connsiteY6" fmla="*/ 4053 h 2175753"/>
              <a:gd name="connsiteX7" fmla="*/ 2774493 w 2774493"/>
              <a:gd name="connsiteY7" fmla="*/ 141213 h 21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4493" h="2175753">
                <a:moveTo>
                  <a:pt x="1136193" y="2175753"/>
                </a:moveTo>
                <a:cubicBezTo>
                  <a:pt x="938708" y="2087488"/>
                  <a:pt x="741223" y="1999223"/>
                  <a:pt x="557073" y="1855713"/>
                </a:cubicBezTo>
                <a:cubicBezTo>
                  <a:pt x="372923" y="1712203"/>
                  <a:pt x="101143" y="1492493"/>
                  <a:pt x="31293" y="1314693"/>
                </a:cubicBezTo>
                <a:cubicBezTo>
                  <a:pt x="-38557" y="1136893"/>
                  <a:pt x="13513" y="976873"/>
                  <a:pt x="137973" y="788913"/>
                </a:cubicBezTo>
                <a:cubicBezTo>
                  <a:pt x="262433" y="600953"/>
                  <a:pt x="525323" y="310123"/>
                  <a:pt x="778053" y="186933"/>
                </a:cubicBezTo>
                <a:cubicBezTo>
                  <a:pt x="1030783" y="63743"/>
                  <a:pt x="1363523" y="80253"/>
                  <a:pt x="1654353" y="49773"/>
                </a:cubicBezTo>
                <a:cubicBezTo>
                  <a:pt x="1945183" y="19293"/>
                  <a:pt x="2336343" y="-11187"/>
                  <a:pt x="2523033" y="4053"/>
                </a:cubicBezTo>
                <a:cubicBezTo>
                  <a:pt x="2709723" y="19293"/>
                  <a:pt x="2742108" y="80253"/>
                  <a:pt x="2774493" y="14121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282940" y="6271112"/>
            <a:ext cx="2987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00B050"/>
                </a:solidFill>
              </a:rPr>
              <a:t>次の状態の</a:t>
            </a:r>
            <a:r>
              <a:rPr kumimoji="1" lang="en-US" altLang="ja-JP" sz="900" b="1" dirty="0" smtClean="0">
                <a:solidFill>
                  <a:srgbClr val="00B050"/>
                </a:solidFill>
              </a:rPr>
              <a:t>Q</a:t>
            </a:r>
            <a:r>
              <a:rPr kumimoji="1" lang="ja-JP" altLang="en-US" sz="900" b="1" dirty="0" smtClean="0">
                <a:solidFill>
                  <a:srgbClr val="00B050"/>
                </a:solidFill>
              </a:rPr>
              <a:t>値</a:t>
            </a:r>
            <a:r>
              <a:rPr kumimoji="1" lang="ja-JP" altLang="en-US" sz="900" dirty="0" smtClean="0"/>
              <a:t>が大きければ、</a:t>
            </a:r>
            <a:r>
              <a:rPr kumimoji="1" lang="ja-JP" altLang="en-US" sz="900" b="1" dirty="0" smtClean="0">
                <a:solidFill>
                  <a:srgbClr val="FF0000"/>
                </a:solidFill>
              </a:rPr>
              <a:t>現状態の</a:t>
            </a:r>
            <a:r>
              <a:rPr lang="en-US" altLang="ja-JP" sz="900" b="1" dirty="0">
                <a:solidFill>
                  <a:srgbClr val="FF0000"/>
                </a:solidFill>
              </a:rPr>
              <a:t>Q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値</a:t>
            </a:r>
            <a:r>
              <a:rPr lang="ja-JP" altLang="en-US" sz="900" dirty="0" smtClean="0"/>
              <a:t>も大きくなる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2584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02051" cy="58536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71" y="0"/>
            <a:ext cx="4002051" cy="61442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343" y="0"/>
            <a:ext cx="4018657" cy="61442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3342" y="1534626"/>
            <a:ext cx="3232247" cy="234328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9496653" y="1545278"/>
            <a:ext cx="85258" cy="213025"/>
            <a:chOff x="9501554" y="1610826"/>
            <a:chExt cx="93784" cy="234328"/>
          </a:xfrm>
        </p:grpSpPr>
        <p:cxnSp>
          <p:nvCxnSpPr>
            <p:cNvPr id="9" name="直線コネクタ 8"/>
            <p:cNvCxnSpPr/>
            <p:nvPr/>
          </p:nvCxnSpPr>
          <p:spPr>
            <a:xfrm flipH="1">
              <a:off x="9501554" y="1610826"/>
              <a:ext cx="93784" cy="2343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9501554" y="1610826"/>
              <a:ext cx="93784" cy="2343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3342" y="858595"/>
            <a:ext cx="3232247" cy="234328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9692031" y="895195"/>
            <a:ext cx="1022862" cy="145499"/>
            <a:chOff x="9501554" y="1610826"/>
            <a:chExt cx="93784" cy="234328"/>
          </a:xfrm>
        </p:grpSpPr>
        <p:cxnSp>
          <p:nvCxnSpPr>
            <p:cNvPr id="14" name="直線コネクタ 13"/>
            <p:cNvCxnSpPr/>
            <p:nvPr/>
          </p:nvCxnSpPr>
          <p:spPr>
            <a:xfrm flipH="1">
              <a:off x="9501554" y="1610826"/>
              <a:ext cx="93784" cy="2343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9501554" y="1610826"/>
              <a:ext cx="93784" cy="23432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正方形/長方形 15"/>
          <p:cNvSpPr/>
          <p:nvPr/>
        </p:nvSpPr>
        <p:spPr>
          <a:xfrm>
            <a:off x="9263642" y="714010"/>
            <a:ext cx="306000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259032" y="1392878"/>
            <a:ext cx="306000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766020" y="714010"/>
            <a:ext cx="252000" cy="15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781650" y="1398382"/>
            <a:ext cx="288000" cy="1524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018020" y="482866"/>
            <a:ext cx="2121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最下段なので次の最大報酬無し</a:t>
            </a:r>
            <a:endParaRPr kumimoji="1" lang="ja-JP" altLang="en-US" sz="1050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0018019" y="1196876"/>
            <a:ext cx="2121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最下段以外で報酬は無い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173342" y="6165430"/>
            <a:ext cx="366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学習した後は、各状態において</a:t>
            </a:r>
            <a:r>
              <a:rPr kumimoji="1" lang="en-US" altLang="ja-JP" sz="1200" dirty="0" smtClean="0"/>
              <a:t>Q</a:t>
            </a:r>
            <a:r>
              <a:rPr kumimoji="1" lang="ja-JP" altLang="en-US" sz="1200" dirty="0" smtClean="0"/>
              <a:t>が最大となる経路を</a:t>
            </a:r>
            <a:endParaRPr kumimoji="1" lang="en-US" altLang="ja-JP" sz="1200" dirty="0" smtClean="0"/>
          </a:p>
          <a:p>
            <a:r>
              <a:rPr kumimoji="1" lang="ja-JP" altLang="en-US" sz="1200" dirty="0" smtClean="0"/>
              <a:t>選択するような行動をさせる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208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25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31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03_</a:t>
            </a:r>
            <a:r>
              <a:rPr kumimoji="1" lang="ja-JP" altLang="en-US" dirty="0" smtClean="0"/>
              <a:t>群知能と進化的手法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466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9950" cy="64258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23" y="0"/>
            <a:ext cx="4178495" cy="62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8495" cy="631474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24" y="0"/>
            <a:ext cx="4178495" cy="6374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048" y="0"/>
            <a:ext cx="4169950" cy="640873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059" y="6423249"/>
            <a:ext cx="4169950" cy="6835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9562" y="4529656"/>
            <a:ext cx="4169950" cy="188844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875456" y="5674213"/>
            <a:ext cx="98408" cy="1042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85921" y="5804388"/>
            <a:ext cx="191770" cy="1042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712376" y="3327253"/>
            <a:ext cx="98408" cy="1042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491459" y="4318488"/>
            <a:ext cx="360000" cy="1042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109399" y="5612429"/>
            <a:ext cx="297521" cy="13880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0556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046875" cy="397717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659"/>
          <a:stretch/>
        </p:blipFill>
        <p:spPr>
          <a:xfrm>
            <a:off x="0" y="3977173"/>
            <a:ext cx="3046875" cy="24236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514" y="1037013"/>
            <a:ext cx="3046875" cy="45578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75" y="1"/>
            <a:ext cx="3046875" cy="47264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562" y="1"/>
            <a:ext cx="3059363" cy="316550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7873" y="3165505"/>
            <a:ext cx="3010052" cy="193503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70759"/>
          <a:stretch/>
        </p:blipFill>
        <p:spPr>
          <a:xfrm>
            <a:off x="3133170" y="0"/>
            <a:ext cx="3046875" cy="103701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893334" y="2026215"/>
            <a:ext cx="327273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71605" y="2026215"/>
            <a:ext cx="327273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996187" y="2026215"/>
            <a:ext cx="327273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520062" y="2026215"/>
            <a:ext cx="327273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048487" y="2240528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748575" y="2240528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362938" y="2240527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905740" y="1102289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253948" y="1102289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321376" y="2396544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488064" y="2396544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640339" y="1339270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940376" y="1340642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0451515" y="1339270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529376" y="1458236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363465" y="1453473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371186" y="1102289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029328" y="1102289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470777" y="1037445"/>
            <a:ext cx="1296000" cy="1042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470777" y="1160782"/>
            <a:ext cx="1296000" cy="1042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54890" y="2741487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803098" y="2741487"/>
            <a:ext cx="36549" cy="861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920336" y="2741487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578478" y="2741487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72075" y="2240527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874667" y="2240527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89863" y="2235160"/>
            <a:ext cx="36549" cy="861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394200" y="1060450"/>
            <a:ext cx="2076450" cy="39600"/>
          </a:xfrm>
          <a:custGeom>
            <a:avLst/>
            <a:gdLst>
              <a:gd name="connsiteX0" fmla="*/ 0 w 2076450"/>
              <a:gd name="connsiteY0" fmla="*/ 50800 h 50800"/>
              <a:gd name="connsiteX1" fmla="*/ 0 w 2076450"/>
              <a:gd name="connsiteY1" fmla="*/ 0 h 50800"/>
              <a:gd name="connsiteX2" fmla="*/ 2076450 w 2076450"/>
              <a:gd name="connsiteY2" fmla="*/ 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6450" h="50800">
                <a:moveTo>
                  <a:pt x="0" y="50800"/>
                </a:moveTo>
                <a:lnTo>
                  <a:pt x="0" y="0"/>
                </a:lnTo>
                <a:lnTo>
                  <a:pt x="207645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5048683" y="1060450"/>
            <a:ext cx="0" cy="418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フリーフォーム 39"/>
          <p:cNvSpPr/>
          <p:nvPr/>
        </p:nvSpPr>
        <p:spPr>
          <a:xfrm>
            <a:off x="4195763" y="1198563"/>
            <a:ext cx="2276475" cy="1185862"/>
          </a:xfrm>
          <a:custGeom>
            <a:avLst/>
            <a:gdLst>
              <a:gd name="connsiteX0" fmla="*/ 0 w 2276475"/>
              <a:gd name="connsiteY0" fmla="*/ 1128712 h 1185862"/>
              <a:gd name="connsiteX1" fmla="*/ 0 w 2276475"/>
              <a:gd name="connsiteY1" fmla="*/ 1185862 h 1185862"/>
              <a:gd name="connsiteX2" fmla="*/ 1914525 w 2276475"/>
              <a:gd name="connsiteY2" fmla="*/ 1185862 h 1185862"/>
              <a:gd name="connsiteX3" fmla="*/ 1914525 w 2276475"/>
              <a:gd name="connsiteY3" fmla="*/ 0 h 1185862"/>
              <a:gd name="connsiteX4" fmla="*/ 2276475 w 2276475"/>
              <a:gd name="connsiteY4" fmla="*/ 0 h 118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475" h="1185862">
                <a:moveTo>
                  <a:pt x="0" y="1128712"/>
                </a:moveTo>
                <a:lnTo>
                  <a:pt x="0" y="1185862"/>
                </a:lnTo>
                <a:lnTo>
                  <a:pt x="1914525" y="1185862"/>
                </a:lnTo>
                <a:lnTo>
                  <a:pt x="1914525" y="0"/>
                </a:lnTo>
                <a:lnTo>
                  <a:pt x="2276475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42" name="直線コネクタ 41"/>
          <p:cNvCxnSpPr>
            <a:stCxn id="37" idx="2"/>
          </p:cNvCxnSpPr>
          <p:nvPr/>
        </p:nvCxnSpPr>
        <p:spPr>
          <a:xfrm>
            <a:off x="4892942" y="2326714"/>
            <a:ext cx="0" cy="5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5507362" y="2324522"/>
            <a:ext cx="0" cy="5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930849" y="2382257"/>
            <a:ext cx="604800" cy="1147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976925" y="1439184"/>
            <a:ext cx="604800" cy="1147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532173" y="1057167"/>
            <a:ext cx="1192603" cy="7222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532173" y="1172601"/>
            <a:ext cx="1192603" cy="7222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761624" y="1429109"/>
            <a:ext cx="853990" cy="13714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9301163" y="1533525"/>
            <a:ext cx="1957387" cy="862013"/>
          </a:xfrm>
          <a:custGeom>
            <a:avLst/>
            <a:gdLst>
              <a:gd name="connsiteX0" fmla="*/ 185737 w 1957387"/>
              <a:gd name="connsiteY0" fmla="*/ 0 h 862013"/>
              <a:gd name="connsiteX1" fmla="*/ 0 w 1957387"/>
              <a:gd name="connsiteY1" fmla="*/ 185737 h 862013"/>
              <a:gd name="connsiteX2" fmla="*/ 0 w 1957387"/>
              <a:gd name="connsiteY2" fmla="*/ 557213 h 862013"/>
              <a:gd name="connsiteX3" fmla="*/ 1957387 w 1957387"/>
              <a:gd name="connsiteY3" fmla="*/ 557213 h 862013"/>
              <a:gd name="connsiteX4" fmla="*/ 1957387 w 1957387"/>
              <a:gd name="connsiteY4" fmla="*/ 862013 h 86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7387" h="862013">
                <a:moveTo>
                  <a:pt x="185737" y="0"/>
                </a:moveTo>
                <a:lnTo>
                  <a:pt x="0" y="185737"/>
                </a:lnTo>
                <a:lnTo>
                  <a:pt x="0" y="557213"/>
                </a:lnTo>
                <a:lnTo>
                  <a:pt x="1957387" y="557213"/>
                </a:lnTo>
                <a:lnTo>
                  <a:pt x="1957387" y="862013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9976925" y="1938337"/>
            <a:ext cx="648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933FF"/>
                </a:solidFill>
              </a:rPr>
              <a:t>全経路の総和</a:t>
            </a:r>
            <a:endParaRPr kumimoji="1" lang="ja-JP" altLang="en-US" sz="600" dirty="0">
              <a:solidFill>
                <a:srgbClr val="99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66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085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35" cy="644291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3048"/>
          <a:stretch/>
        </p:blipFill>
        <p:spPr>
          <a:xfrm>
            <a:off x="4150960" y="0"/>
            <a:ext cx="4118680" cy="52233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1719" b="1"/>
          <a:stretch/>
        </p:blipFill>
        <p:spPr>
          <a:xfrm>
            <a:off x="8310465" y="17369"/>
            <a:ext cx="4118680" cy="43583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465" y="4375727"/>
            <a:ext cx="4118680" cy="293947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87315"/>
          <a:stretch/>
        </p:blipFill>
        <p:spPr>
          <a:xfrm>
            <a:off x="-8545" y="6477000"/>
            <a:ext cx="4118680" cy="762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68451"/>
          <a:stretch/>
        </p:blipFill>
        <p:spPr>
          <a:xfrm>
            <a:off x="4150960" y="5301343"/>
            <a:ext cx="4118680" cy="201385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388625" y="3172074"/>
            <a:ext cx="327273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661475" y="3377814"/>
            <a:ext cx="223532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299775" y="24989"/>
            <a:ext cx="223532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299775" y="3298262"/>
            <a:ext cx="223532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296802" y="5324203"/>
            <a:ext cx="223532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53408" y="6347207"/>
            <a:ext cx="360000" cy="1261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67050" y="6529839"/>
            <a:ext cx="540000" cy="13880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958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16114" cy="18772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18594"/>
          <a:stretch/>
        </p:blipFill>
        <p:spPr>
          <a:xfrm>
            <a:off x="0" y="1877249"/>
            <a:ext cx="3016114" cy="37135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629" y="720656"/>
            <a:ext cx="3016114" cy="464306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257" y="10629"/>
            <a:ext cx="3016114" cy="470563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t="20914"/>
          <a:stretch/>
        </p:blipFill>
        <p:spPr>
          <a:xfrm>
            <a:off x="9175886" y="10629"/>
            <a:ext cx="3016114" cy="329593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84435"/>
          <a:stretch/>
        </p:blipFill>
        <p:spPr>
          <a:xfrm>
            <a:off x="3058629" y="0"/>
            <a:ext cx="3016114" cy="71002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b="82979"/>
          <a:stretch/>
        </p:blipFill>
        <p:spPr>
          <a:xfrm>
            <a:off x="6117257" y="4737525"/>
            <a:ext cx="3016114" cy="7093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885" y="3306560"/>
            <a:ext cx="3016115" cy="217761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6302588" y="3332750"/>
            <a:ext cx="479160" cy="1042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711440" y="3306559"/>
            <a:ext cx="9372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00B050"/>
                </a:solidFill>
              </a:rPr>
              <a:t>1</a:t>
            </a:r>
            <a:r>
              <a:rPr kumimoji="1" lang="ja-JP" altLang="en-US" sz="600" dirty="0" err="1" smtClean="0">
                <a:solidFill>
                  <a:srgbClr val="00B050"/>
                </a:solidFill>
              </a:rPr>
              <a:t>つの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染色体の評価値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711440" y="3549340"/>
            <a:ext cx="9372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評価値の合計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301490" y="3574799"/>
            <a:ext cx="527076" cy="1042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369396" y="4366081"/>
            <a:ext cx="527076" cy="1042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369396" y="4489030"/>
            <a:ext cx="527076" cy="1042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47655" y="4366081"/>
            <a:ext cx="360000" cy="1042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947655" y="4489030"/>
            <a:ext cx="360000" cy="1042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243887" y="153250"/>
            <a:ext cx="126177" cy="1042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925396" y="503770"/>
            <a:ext cx="104278" cy="10428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20" idx="2"/>
            <a:endCxn id="21" idx="0"/>
          </p:cNvCxnSpPr>
          <p:nvPr/>
        </p:nvCxnSpPr>
        <p:spPr>
          <a:xfrm>
            <a:off x="9306976" y="257537"/>
            <a:ext cx="670559" cy="246233"/>
          </a:xfrm>
          <a:prstGeom prst="straightConnector1">
            <a:avLst/>
          </a:prstGeom>
          <a:ln w="6350"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9781123" y="103647"/>
            <a:ext cx="1168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父と母のコピーの基点を</a:t>
            </a:r>
            <a:endParaRPr kumimoji="1" lang="en-US" altLang="ja-JP" sz="700" dirty="0" smtClean="0">
              <a:solidFill>
                <a:srgbClr val="00B050"/>
              </a:solidFill>
            </a:endParaRPr>
          </a:p>
          <a:p>
            <a:r>
              <a:rPr kumimoji="1" lang="ja-JP" altLang="en-US" sz="700" dirty="0" smtClean="0">
                <a:solidFill>
                  <a:srgbClr val="00B050"/>
                </a:solidFill>
              </a:rPr>
              <a:t>ランダムに決定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36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205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kumimoji="1" lang="ja-JP" altLang="en-US" dirty="0" smtClean="0"/>
              <a:t>ニューラルネット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83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-8545" y="0"/>
            <a:ext cx="12200545" cy="5574721"/>
            <a:chOff x="-8545" y="0"/>
            <a:chExt cx="16760120" cy="765810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127225" cy="4904818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3"/>
            <a:srcRect t="57754"/>
            <a:stretch/>
          </p:blipFill>
          <p:spPr>
            <a:xfrm>
              <a:off x="4181485" y="981480"/>
              <a:ext cx="4135770" cy="2689360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4"/>
            <a:srcRect b="75514"/>
            <a:stretch/>
          </p:blipFill>
          <p:spPr>
            <a:xfrm>
              <a:off x="4181485" y="3727990"/>
              <a:ext cx="4135770" cy="155879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5"/>
            <a:srcRect b="54466"/>
            <a:stretch/>
          </p:blipFill>
          <p:spPr>
            <a:xfrm>
              <a:off x="8398645" y="4724400"/>
              <a:ext cx="4135770" cy="2933700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15805" y="3311666"/>
              <a:ext cx="4135770" cy="4246855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3"/>
            <a:srcRect b="62436"/>
            <a:stretch/>
          </p:blipFill>
          <p:spPr>
            <a:xfrm>
              <a:off x="-8545" y="4942918"/>
              <a:ext cx="4135770" cy="2391332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5"/>
            <a:srcRect t="48600"/>
            <a:stretch/>
          </p:blipFill>
          <p:spPr>
            <a:xfrm>
              <a:off x="12615805" y="0"/>
              <a:ext cx="4135770" cy="3311666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4"/>
            <a:srcRect t="25787"/>
            <a:stretch/>
          </p:blipFill>
          <p:spPr>
            <a:xfrm>
              <a:off x="8398645" y="0"/>
              <a:ext cx="4135770" cy="4724400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3"/>
            <a:srcRect t="39802" b="45678"/>
            <a:stretch/>
          </p:blipFill>
          <p:spPr>
            <a:xfrm>
              <a:off x="4181485" y="0"/>
              <a:ext cx="4135770" cy="924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16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01_</a:t>
            </a:r>
            <a:r>
              <a:rPr kumimoji="1" lang="ja-JP" altLang="en-US" dirty="0" smtClean="0"/>
              <a:t>機械学習とは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243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95975" cy="109614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6140"/>
            <a:ext cx="3195975" cy="46486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25" y="0"/>
            <a:ext cx="3195975" cy="464869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870960" y="670560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シグモイド関数の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入力</a:t>
            </a:r>
            <a:endParaRPr kumimoji="1" lang="ja-JP" altLang="en-US" sz="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55820" y="670560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シグモイド関数の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入力</a:t>
            </a:r>
            <a:endParaRPr kumimoji="1" lang="ja-JP" altLang="en-US" sz="600" dirty="0"/>
          </a:p>
        </p:txBody>
      </p:sp>
      <p:sp>
        <p:nvSpPr>
          <p:cNvPr id="8" name="正方形/長方形 7"/>
          <p:cNvSpPr/>
          <p:nvPr/>
        </p:nvSpPr>
        <p:spPr>
          <a:xfrm>
            <a:off x="3281025" y="388620"/>
            <a:ext cx="3195975" cy="10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81025" y="617220"/>
            <a:ext cx="3195975" cy="10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87815" y="362783"/>
            <a:ext cx="498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0000"/>
                </a:solidFill>
              </a:rPr>
              <a:t>EOR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8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351667" cy="51244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17" y="190571"/>
            <a:ext cx="3351667" cy="30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5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5770" cy="24780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8044"/>
            <a:ext cx="4135770" cy="64172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312" y="14514"/>
            <a:ext cx="4135770" cy="45801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312" y="4594623"/>
            <a:ext cx="4135770" cy="25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76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5770" cy="8801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133"/>
            <a:ext cx="4135770" cy="65198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43" y="0"/>
            <a:ext cx="4135770" cy="46911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343" y="4691194"/>
            <a:ext cx="4135770" cy="258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5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3041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5770" cy="4639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103" y="0"/>
            <a:ext cx="4127225" cy="62891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661" y="0"/>
            <a:ext cx="4169950" cy="62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71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9950" cy="63232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978" y="288892"/>
            <a:ext cx="4169950" cy="55713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956" y="0"/>
            <a:ext cx="4178495" cy="7092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39" y="675749"/>
            <a:ext cx="4187040" cy="623783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5479" y="0"/>
            <a:ext cx="4187040" cy="39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プログラム飛ばす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3711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深層学習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821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07227" cy="50424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9615"/>
          <a:stretch/>
        </p:blipFill>
        <p:spPr>
          <a:xfrm>
            <a:off x="4064201" y="0"/>
            <a:ext cx="4023924" cy="15650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443" y="1565098"/>
            <a:ext cx="4023924" cy="47084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077" y="12297"/>
            <a:ext cx="4023924" cy="62612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077" y="6321216"/>
            <a:ext cx="4023924" cy="114372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644835" y="5925639"/>
            <a:ext cx="218389" cy="1232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739255" y="2993052"/>
            <a:ext cx="198536" cy="1232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b="33034"/>
          <a:stretch/>
        </p:blipFill>
        <p:spPr>
          <a:xfrm>
            <a:off x="11790" y="5042428"/>
            <a:ext cx="4023924" cy="3449374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0444511" y="3188585"/>
            <a:ext cx="112068" cy="1232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699689" y="3384117"/>
            <a:ext cx="218390" cy="1232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96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970708" cy="44560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60818"/>
          <a:stretch/>
        </p:blipFill>
        <p:spPr>
          <a:xfrm>
            <a:off x="3063661" y="0"/>
            <a:ext cx="2982833" cy="16177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13226"/>
          <a:stretch/>
        </p:blipFill>
        <p:spPr>
          <a:xfrm>
            <a:off x="3063661" y="2479394"/>
            <a:ext cx="2982833" cy="37035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30799"/>
          <a:stretch/>
        </p:blipFill>
        <p:spPr>
          <a:xfrm>
            <a:off x="6136193" y="0"/>
            <a:ext cx="2976770" cy="300812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76393"/>
          <a:stretch/>
        </p:blipFill>
        <p:spPr>
          <a:xfrm>
            <a:off x="9209167" y="1974883"/>
            <a:ext cx="2982833" cy="10061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9167" y="0"/>
            <a:ext cx="2982833" cy="193399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b="61510"/>
          <a:stretch/>
        </p:blipFill>
        <p:spPr>
          <a:xfrm>
            <a:off x="1" y="4456063"/>
            <a:ext cx="2982833" cy="158913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/>
          <a:srcRect b="70159"/>
          <a:stretch/>
        </p:blipFill>
        <p:spPr>
          <a:xfrm>
            <a:off x="6130352" y="3616750"/>
            <a:ext cx="2976770" cy="129718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57050"/>
          <a:stretch/>
        </p:blipFill>
        <p:spPr>
          <a:xfrm>
            <a:off x="9209167" y="4385704"/>
            <a:ext cx="2982833" cy="183056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6"/>
          <a:srcRect t="22977" b="43546"/>
          <a:stretch/>
        </p:blipFill>
        <p:spPr>
          <a:xfrm>
            <a:off x="9209167" y="2958907"/>
            <a:ext cx="2982833" cy="142679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4"/>
          <a:srcRect t="86374"/>
          <a:stretch/>
        </p:blipFill>
        <p:spPr>
          <a:xfrm>
            <a:off x="6127321" y="3020132"/>
            <a:ext cx="2982833" cy="58156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3"/>
          <a:srcRect t="38957" b="40593"/>
          <a:stretch/>
        </p:blipFill>
        <p:spPr>
          <a:xfrm>
            <a:off x="3063661" y="1623094"/>
            <a:ext cx="2982833" cy="8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90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026750" cy="47702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7372" b="38663"/>
          <a:stretch/>
        </p:blipFill>
        <p:spPr>
          <a:xfrm>
            <a:off x="4082625" y="2"/>
            <a:ext cx="4026750" cy="25453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60467"/>
          <a:stretch/>
        </p:blipFill>
        <p:spPr>
          <a:xfrm>
            <a:off x="8165250" y="1"/>
            <a:ext cx="4026750" cy="193210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251" y="2023613"/>
            <a:ext cx="4026750" cy="306329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83642"/>
          <a:stretch/>
        </p:blipFill>
        <p:spPr>
          <a:xfrm>
            <a:off x="1" y="4782696"/>
            <a:ext cx="4026750" cy="9470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2" b="40087"/>
          <a:stretch/>
        </p:blipFill>
        <p:spPr>
          <a:xfrm>
            <a:off x="4082625" y="2545391"/>
            <a:ext cx="4026750" cy="292797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213958" y="1066"/>
            <a:ext cx="45768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62410"/>
          <a:stretch/>
        </p:blipFill>
        <p:spPr>
          <a:xfrm>
            <a:off x="4082625" y="5485780"/>
            <a:ext cx="4026750" cy="2176287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6369682" y="5978562"/>
            <a:ext cx="1303736" cy="828804"/>
          </a:xfrm>
          <a:custGeom>
            <a:avLst/>
            <a:gdLst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0125 w 1333500"/>
              <a:gd name="connsiteY3" fmla="*/ 9525 h 847725"/>
              <a:gd name="connsiteX4" fmla="*/ 0 w 1333500"/>
              <a:gd name="connsiteY4" fmla="*/ 0 h 847725"/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4887 w 1333500"/>
              <a:gd name="connsiteY3" fmla="*/ 4762 h 847725"/>
              <a:gd name="connsiteX4" fmla="*/ 0 w 1333500"/>
              <a:gd name="connsiteY4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0" h="847725">
                <a:moveTo>
                  <a:pt x="0" y="0"/>
                </a:moveTo>
                <a:lnTo>
                  <a:pt x="304800" y="847725"/>
                </a:lnTo>
                <a:lnTo>
                  <a:pt x="1333500" y="847725"/>
                </a:lnTo>
                <a:lnTo>
                  <a:pt x="1004887" y="4762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26592" y="5590588"/>
            <a:ext cx="34386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974615" y="205938"/>
            <a:ext cx="120523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02747" y="401499"/>
            <a:ext cx="120523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335474" y="401498"/>
            <a:ext cx="31260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74294" y="597058"/>
            <a:ext cx="31260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878477" y="7558074"/>
            <a:ext cx="34386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325526" y="3160538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77231" y="3551658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627096" y="3952092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89206" y="4147652"/>
            <a:ext cx="213515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73658" y="4343212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059039" y="4734333"/>
            <a:ext cx="234867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414178" y="7198286"/>
            <a:ext cx="176458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170456" y="2084478"/>
            <a:ext cx="416080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331751" y="12598"/>
            <a:ext cx="545545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151832" y="215788"/>
            <a:ext cx="527947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12282" y="215788"/>
            <a:ext cx="527947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240969" y="202082"/>
            <a:ext cx="45768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113553" y="611726"/>
            <a:ext cx="213515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557037" y="615682"/>
            <a:ext cx="213515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51914" y="808269"/>
            <a:ext cx="213515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8378682" y="2395301"/>
            <a:ext cx="1520399" cy="969647"/>
          </a:xfrm>
          <a:custGeom>
            <a:avLst/>
            <a:gdLst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0125 w 1333500"/>
              <a:gd name="connsiteY3" fmla="*/ 9525 h 847725"/>
              <a:gd name="connsiteX4" fmla="*/ 0 w 1333500"/>
              <a:gd name="connsiteY4" fmla="*/ 0 h 847725"/>
              <a:gd name="connsiteX0" fmla="*/ 0 w 1333500"/>
              <a:gd name="connsiteY0" fmla="*/ 2726 h 850451"/>
              <a:gd name="connsiteX1" fmla="*/ 304800 w 1333500"/>
              <a:gd name="connsiteY1" fmla="*/ 850451 h 850451"/>
              <a:gd name="connsiteX2" fmla="*/ 1333500 w 1333500"/>
              <a:gd name="connsiteY2" fmla="*/ 850451 h 850451"/>
              <a:gd name="connsiteX3" fmla="*/ 1008293 w 1333500"/>
              <a:gd name="connsiteY3" fmla="*/ 0 h 850451"/>
              <a:gd name="connsiteX4" fmla="*/ 0 w 1333500"/>
              <a:gd name="connsiteY4" fmla="*/ 2726 h 85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0" h="850451">
                <a:moveTo>
                  <a:pt x="0" y="2726"/>
                </a:moveTo>
                <a:lnTo>
                  <a:pt x="304800" y="850451"/>
                </a:lnTo>
                <a:lnTo>
                  <a:pt x="1333500" y="850451"/>
                </a:lnTo>
                <a:lnTo>
                  <a:pt x="1008293" y="0"/>
                </a:lnTo>
                <a:lnTo>
                  <a:pt x="0" y="2726"/>
                </a:lnTo>
                <a:close/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0156487" y="2486345"/>
            <a:ext cx="1279140" cy="825702"/>
          </a:xfrm>
          <a:custGeom>
            <a:avLst/>
            <a:gdLst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0125 w 1333500"/>
              <a:gd name="connsiteY3" fmla="*/ 9525 h 847725"/>
              <a:gd name="connsiteX4" fmla="*/ 0 w 1333500"/>
              <a:gd name="connsiteY4" fmla="*/ 0 h 847725"/>
              <a:gd name="connsiteX0" fmla="*/ 0 w 1333500"/>
              <a:gd name="connsiteY0" fmla="*/ 0 h 847725"/>
              <a:gd name="connsiteX1" fmla="*/ 304800 w 1333500"/>
              <a:gd name="connsiteY1" fmla="*/ 847725 h 847725"/>
              <a:gd name="connsiteX2" fmla="*/ 1333500 w 1333500"/>
              <a:gd name="connsiteY2" fmla="*/ 847725 h 847725"/>
              <a:gd name="connsiteX3" fmla="*/ 1004887 w 1333500"/>
              <a:gd name="connsiteY3" fmla="*/ 4762 h 847725"/>
              <a:gd name="connsiteX4" fmla="*/ 0 w 1333500"/>
              <a:gd name="connsiteY4" fmla="*/ 0 h 847725"/>
              <a:gd name="connsiteX0" fmla="*/ 0 w 1348224"/>
              <a:gd name="connsiteY0" fmla="*/ 0 h 847725"/>
              <a:gd name="connsiteX1" fmla="*/ 319524 w 1348224"/>
              <a:gd name="connsiteY1" fmla="*/ 847725 h 847725"/>
              <a:gd name="connsiteX2" fmla="*/ 1348224 w 1348224"/>
              <a:gd name="connsiteY2" fmla="*/ 847725 h 847725"/>
              <a:gd name="connsiteX3" fmla="*/ 1019611 w 1348224"/>
              <a:gd name="connsiteY3" fmla="*/ 4762 h 847725"/>
              <a:gd name="connsiteX4" fmla="*/ 0 w 1348224"/>
              <a:gd name="connsiteY4" fmla="*/ 0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224" h="847725">
                <a:moveTo>
                  <a:pt x="0" y="0"/>
                </a:moveTo>
                <a:lnTo>
                  <a:pt x="319524" y="847725"/>
                </a:lnTo>
                <a:lnTo>
                  <a:pt x="1348224" y="847725"/>
                </a:lnTo>
                <a:lnTo>
                  <a:pt x="1019611" y="4762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656834" y="3563545"/>
            <a:ext cx="194105" cy="1095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722593" y="3691528"/>
            <a:ext cx="194105" cy="1095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7464821" y="3084268"/>
            <a:ext cx="1093793" cy="2957618"/>
          </a:xfrm>
          <a:custGeom>
            <a:avLst/>
            <a:gdLst>
              <a:gd name="connsiteX0" fmla="*/ 0 w 1165860"/>
              <a:gd name="connsiteY0" fmla="*/ 3025140 h 3025140"/>
              <a:gd name="connsiteX1" fmla="*/ 777240 w 1165860"/>
              <a:gd name="connsiteY1" fmla="*/ 3025140 h 3025140"/>
              <a:gd name="connsiteX2" fmla="*/ 777240 w 1165860"/>
              <a:gd name="connsiteY2" fmla="*/ 0 h 3025140"/>
              <a:gd name="connsiteX3" fmla="*/ 1165860 w 1165860"/>
              <a:gd name="connsiteY3" fmla="*/ 0 h 30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5860" h="3025140">
                <a:moveTo>
                  <a:pt x="0" y="3025140"/>
                </a:moveTo>
                <a:lnTo>
                  <a:pt x="777240" y="3025140"/>
                </a:lnTo>
                <a:lnTo>
                  <a:pt x="777240" y="0"/>
                </a:lnTo>
                <a:lnTo>
                  <a:pt x="116586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001979" y="4035570"/>
            <a:ext cx="416080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932087" y="4362261"/>
            <a:ext cx="45768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0606790" y="4356234"/>
            <a:ext cx="527947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83728" y="4404968"/>
            <a:ext cx="45768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9051" y="4593408"/>
            <a:ext cx="545545" cy="1325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99642" y="2788188"/>
            <a:ext cx="34386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503047" y="2788188"/>
            <a:ext cx="343868" cy="12053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97734" y="3117489"/>
            <a:ext cx="432000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004992" y="3117489"/>
            <a:ext cx="432000" cy="1205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341649" y="664228"/>
            <a:ext cx="234867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085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8527" cy="15652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0716"/>
          <a:stretch/>
        </p:blipFill>
        <p:spPr>
          <a:xfrm>
            <a:off x="1" y="1565277"/>
            <a:ext cx="4036766" cy="36629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60988"/>
          <a:stretch/>
        </p:blipFill>
        <p:spPr>
          <a:xfrm>
            <a:off x="4075503" y="2820100"/>
            <a:ext cx="4036766" cy="22529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97" y="3720184"/>
            <a:ext cx="4036766" cy="261977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40708"/>
          <a:stretch/>
        </p:blipFill>
        <p:spPr>
          <a:xfrm>
            <a:off x="8155235" y="296022"/>
            <a:ext cx="4036766" cy="34241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59149"/>
          <a:stretch/>
        </p:blipFill>
        <p:spPr>
          <a:xfrm>
            <a:off x="4073499" y="296022"/>
            <a:ext cx="4036766" cy="252407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543075" y="1235728"/>
            <a:ext cx="213515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13724" y="1226203"/>
            <a:ext cx="109567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561478" y="1654828"/>
            <a:ext cx="176459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076154" y="2273953"/>
            <a:ext cx="9960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71088" y="3580601"/>
            <a:ext cx="176459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19809" y="706438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881484" y="896938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09305" y="896938"/>
            <a:ext cx="120524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433809" y="1287463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904750" y="1677054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866525" y="2077104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808496" y="2067579"/>
            <a:ext cx="120524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14558" y="2453365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704850" y="2458150"/>
            <a:ext cx="213516" cy="1205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8453886" y="899395"/>
            <a:ext cx="181155" cy="648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00126" y="2388136"/>
            <a:ext cx="181155" cy="72000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86500" y="984973"/>
            <a:ext cx="181155" cy="486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826172" y="2430580"/>
            <a:ext cx="181155" cy="6301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238454" y="2533937"/>
            <a:ext cx="198000" cy="414000"/>
          </a:xfrm>
          <a:prstGeom prst="rect">
            <a:avLst/>
          </a:prstGeom>
          <a:noFill/>
          <a:ln w="190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400126" y="3754917"/>
            <a:ext cx="181155" cy="72000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826172" y="3797361"/>
            <a:ext cx="181155" cy="6301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251154" y="3900718"/>
            <a:ext cx="180000" cy="414000"/>
          </a:xfrm>
          <a:prstGeom prst="rect">
            <a:avLst/>
          </a:prstGeom>
          <a:noFill/>
          <a:ln w="19050">
            <a:solidFill>
              <a:srgbClr val="99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103349" y="535872"/>
            <a:ext cx="1314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FF0000"/>
                </a:solidFill>
              </a:rPr>
              <a:t>コンパクトな表現を獲得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cxnSp>
        <p:nvCxnSpPr>
          <p:cNvPr id="33" name="直線矢印コネクタ 32"/>
          <p:cNvCxnSpPr>
            <a:endCxn id="25" idx="0"/>
          </p:cNvCxnSpPr>
          <p:nvPr/>
        </p:nvCxnSpPr>
        <p:spPr>
          <a:xfrm flipH="1">
            <a:off x="8977078" y="706438"/>
            <a:ext cx="454076" cy="278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9251154" y="1857947"/>
            <a:ext cx="1571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rgbClr val="9933FF"/>
                </a:solidFill>
              </a:rPr>
              <a:t>更にコンパクトな表現を獲得</a:t>
            </a:r>
            <a:endParaRPr kumimoji="1" lang="ja-JP" altLang="en-US" sz="900" dirty="0">
              <a:solidFill>
                <a:srgbClr val="9933FF"/>
              </a:solidFill>
            </a:endParaRPr>
          </a:p>
        </p:txBody>
      </p:sp>
      <p:cxnSp>
        <p:nvCxnSpPr>
          <p:cNvPr id="35" name="直線矢印コネクタ 34"/>
          <p:cNvCxnSpPr>
            <a:endCxn id="27" idx="0"/>
          </p:cNvCxnSpPr>
          <p:nvPr/>
        </p:nvCxnSpPr>
        <p:spPr>
          <a:xfrm flipH="1">
            <a:off x="9337454" y="2041654"/>
            <a:ext cx="353455" cy="492283"/>
          </a:xfrm>
          <a:prstGeom prst="straightConnector1">
            <a:avLst/>
          </a:prstGeom>
          <a:ln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10189255" y="3987041"/>
            <a:ext cx="180000" cy="251584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400126" y="5111006"/>
            <a:ext cx="181155" cy="72000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826172" y="5153450"/>
            <a:ext cx="181155" cy="6301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251154" y="5256807"/>
            <a:ext cx="180000" cy="414000"/>
          </a:xfrm>
          <a:prstGeom prst="rect">
            <a:avLst/>
          </a:prstGeom>
          <a:noFill/>
          <a:ln w="19050">
            <a:solidFill>
              <a:srgbClr val="99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189255" y="5343130"/>
            <a:ext cx="180000" cy="251584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904729" y="4891303"/>
            <a:ext cx="17645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0560333" y="4891303"/>
            <a:ext cx="90551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657234" y="5286694"/>
            <a:ext cx="180000" cy="360000"/>
          </a:xfrm>
          <a:prstGeom prst="rect">
            <a:avLst/>
          </a:prstGeom>
          <a:noFill/>
          <a:ln w="190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082296" y="5291006"/>
            <a:ext cx="180000" cy="3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001621" y="5924093"/>
            <a:ext cx="17645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525523" y="5923349"/>
            <a:ext cx="8231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533231" y="4557420"/>
            <a:ext cx="8231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534388" y="5916998"/>
            <a:ext cx="82319" cy="1095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4927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7040" cy="33239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580" y="111084"/>
            <a:ext cx="4187040" cy="6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一通り学んだあとに，コードをしっかり解析する．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5172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8680" cy="8374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408"/>
            <a:ext cx="4118680" cy="64429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32" y="251306"/>
            <a:ext cx="4118680" cy="5101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832" y="5352659"/>
            <a:ext cx="4118680" cy="56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70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35" cy="10681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5019"/>
          <a:stretch/>
        </p:blipFill>
        <p:spPr>
          <a:xfrm>
            <a:off x="-8545" y="1068122"/>
            <a:ext cx="4118680" cy="48373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4771"/>
          <a:stretch/>
        </p:blipFill>
        <p:spPr>
          <a:xfrm>
            <a:off x="4226486" y="1563282"/>
            <a:ext cx="4118680" cy="34909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5768"/>
          <a:stretch/>
        </p:blipFill>
        <p:spPr>
          <a:xfrm>
            <a:off x="4235195" y="0"/>
            <a:ext cx="4118680" cy="15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3682" cy="21523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2393"/>
            <a:ext cx="4041897" cy="57260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066" y="-142875"/>
            <a:ext cx="4025467" cy="6120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533" y="0"/>
            <a:ext cx="4025467" cy="626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9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18729" cy="36840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2299"/>
          <a:stretch/>
        </p:blipFill>
        <p:spPr>
          <a:xfrm>
            <a:off x="-1" y="3698596"/>
            <a:ext cx="3018729" cy="30197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728" y="1418433"/>
            <a:ext cx="3018729" cy="41091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9497"/>
          <a:stretch/>
        </p:blipFill>
        <p:spPr>
          <a:xfrm>
            <a:off x="6115513" y="-26119"/>
            <a:ext cx="3018729" cy="28328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t="32778"/>
          <a:stretch/>
        </p:blipFill>
        <p:spPr>
          <a:xfrm>
            <a:off x="6135026" y="3698596"/>
            <a:ext cx="3018729" cy="310602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271" y="1410794"/>
            <a:ext cx="3018729" cy="454657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3271" y="5957370"/>
            <a:ext cx="3018729" cy="84401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b="68901"/>
          <a:stretch/>
        </p:blipFill>
        <p:spPr>
          <a:xfrm>
            <a:off x="9173271" y="-26120"/>
            <a:ext cx="3018729" cy="143691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t="62352" b="21416"/>
          <a:stretch/>
        </p:blipFill>
        <p:spPr>
          <a:xfrm>
            <a:off x="3018728" y="5527602"/>
            <a:ext cx="3018729" cy="76001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/>
          <a:srcRect t="81567"/>
          <a:stretch/>
        </p:blipFill>
        <p:spPr>
          <a:xfrm>
            <a:off x="6135027" y="2817136"/>
            <a:ext cx="3018729" cy="86304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t="68199"/>
          <a:stretch/>
        </p:blipFill>
        <p:spPr>
          <a:xfrm>
            <a:off x="3018728" y="0"/>
            <a:ext cx="3018729" cy="14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5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8078" cy="265151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1513"/>
            <a:ext cx="3428078" cy="52820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17" y="0"/>
            <a:ext cx="3428078" cy="51141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40271"/>
          <a:stretch/>
        </p:blipFill>
        <p:spPr>
          <a:xfrm>
            <a:off x="7045170" y="-5988"/>
            <a:ext cx="3428078" cy="31214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20294"/>
          <a:stretch/>
        </p:blipFill>
        <p:spPr>
          <a:xfrm>
            <a:off x="7045170" y="3153610"/>
            <a:ext cx="3428078" cy="417105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b="59313"/>
          <a:stretch/>
        </p:blipFill>
        <p:spPr>
          <a:xfrm>
            <a:off x="3522585" y="5160227"/>
            <a:ext cx="3428078" cy="21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81295"/>
          <a:stretch/>
        </p:blipFill>
        <p:spPr>
          <a:xfrm>
            <a:off x="0" y="0"/>
            <a:ext cx="3777501" cy="10785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595"/>
            <a:ext cx="3777501" cy="56277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78" y="226582"/>
            <a:ext cx="3777501" cy="56816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12102"/>
          <a:stretch/>
        </p:blipFill>
        <p:spPr>
          <a:xfrm>
            <a:off x="7659756" y="226582"/>
            <a:ext cx="3777501" cy="457393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756" y="4792055"/>
            <a:ext cx="3777501" cy="2597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b="89936"/>
          <a:stretch/>
        </p:blipFill>
        <p:spPr>
          <a:xfrm>
            <a:off x="3829878" y="5908251"/>
            <a:ext cx="3777501" cy="52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6019" cy="19191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2144"/>
          <a:stretch/>
        </p:blipFill>
        <p:spPr>
          <a:xfrm>
            <a:off x="0" y="1919170"/>
            <a:ext cx="4036019" cy="40688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30794"/>
          <a:stretch/>
        </p:blipFill>
        <p:spPr>
          <a:xfrm>
            <a:off x="4077990" y="1767770"/>
            <a:ext cx="4036019" cy="38705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981" y="1961140"/>
            <a:ext cx="4036019" cy="366536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1219"/>
          <a:stretch/>
        </p:blipFill>
        <p:spPr>
          <a:xfrm>
            <a:off x="4077990" y="13991"/>
            <a:ext cx="4036019" cy="17257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69440"/>
          <a:stretch/>
        </p:blipFill>
        <p:spPr>
          <a:xfrm>
            <a:off x="8155981" y="216932"/>
            <a:ext cx="4036019" cy="17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98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245</Words>
  <Application>Microsoft Office PowerPoint</Application>
  <PresentationFormat>ワイド画面</PresentationFormat>
  <Paragraphs>46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1" baseType="lpstr">
      <vt:lpstr>ＭＳ Ｐゴシック</vt:lpstr>
      <vt:lpstr>Arial</vt:lpstr>
      <vt:lpstr>Calibri</vt:lpstr>
      <vt:lpstr>Calibri Light</vt:lpstr>
      <vt:lpstr>Cambria Math</vt:lpstr>
      <vt:lpstr>Office テーマ</vt:lpstr>
      <vt:lpstr>機械学習と深層学習</vt:lpstr>
      <vt:lpstr>PowerPoint プレゼンテーション</vt:lpstr>
      <vt:lpstr>01_機械学習とは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02_機械学習の基礎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03_群知能と進化的手法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04_ニューラルネット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05_深層学習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機械学習と深層学習</dc:title>
  <dc:creator>morita</dc:creator>
  <cp:lastModifiedBy>morita</cp:lastModifiedBy>
  <cp:revision>706</cp:revision>
  <dcterms:created xsi:type="dcterms:W3CDTF">2016-07-05T15:05:46Z</dcterms:created>
  <dcterms:modified xsi:type="dcterms:W3CDTF">2016-08-13T15:47:18Z</dcterms:modified>
</cp:coreProperties>
</file>